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46"/>
  </p:notesMasterIdLst>
  <p:handoutMasterIdLst>
    <p:handoutMasterId r:id="rId47"/>
  </p:handoutMasterIdLst>
  <p:sldIdLst>
    <p:sldId id="256" r:id="rId5"/>
    <p:sldId id="259" r:id="rId6"/>
    <p:sldId id="260" r:id="rId7"/>
    <p:sldId id="258" r:id="rId8"/>
    <p:sldId id="309" r:id="rId9"/>
    <p:sldId id="289" r:id="rId10"/>
    <p:sldId id="288" r:id="rId11"/>
    <p:sldId id="310" r:id="rId12"/>
    <p:sldId id="329" r:id="rId13"/>
    <p:sldId id="331" r:id="rId14"/>
    <p:sldId id="290" r:id="rId15"/>
    <p:sldId id="298" r:id="rId16"/>
    <p:sldId id="291" r:id="rId17"/>
    <p:sldId id="299" r:id="rId18"/>
    <p:sldId id="300" r:id="rId19"/>
    <p:sldId id="311" r:id="rId20"/>
    <p:sldId id="330" r:id="rId21"/>
    <p:sldId id="312" r:id="rId22"/>
    <p:sldId id="321" r:id="rId23"/>
    <p:sldId id="313" r:id="rId24"/>
    <p:sldId id="301" r:id="rId25"/>
    <p:sldId id="305" r:id="rId26"/>
    <p:sldId id="322" r:id="rId27"/>
    <p:sldId id="327" r:id="rId28"/>
    <p:sldId id="332" r:id="rId29"/>
    <p:sldId id="314" r:id="rId30"/>
    <p:sldId id="317" r:id="rId31"/>
    <p:sldId id="302" r:id="rId32"/>
    <p:sldId id="292" r:id="rId33"/>
    <p:sldId id="303" r:id="rId34"/>
    <p:sldId id="306" r:id="rId35"/>
    <p:sldId id="293" r:id="rId36"/>
    <p:sldId id="307" r:id="rId37"/>
    <p:sldId id="308" r:id="rId38"/>
    <p:sldId id="325" r:id="rId39"/>
    <p:sldId id="326" r:id="rId40"/>
    <p:sldId id="294" r:id="rId41"/>
    <p:sldId id="316" r:id="rId42"/>
    <p:sldId id="319" r:id="rId43"/>
    <p:sldId id="320" r:id="rId44"/>
    <p:sldId id="282"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Palatino Linotype" panose="02040502050505030304" pitchFamily="18"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
      <p:font typeface="Source Sans Pro Bold" panose="020B0703030403020204" charset="0"/>
      <p:bold r:id="rId60"/>
      <p:italic r:id="rId61"/>
      <p:boldItalic r:id="rId62"/>
    </p:embeddedFont>
    <p:embeddedFont>
      <p:font typeface="Source Serif Pro" panose="02040603050405020204" pitchFamily="18" charset="0"/>
      <p:regular r:id="rId63"/>
      <p:bold r:id="rId64"/>
      <p:italic r:id="rId65"/>
      <p:boldItalic r:id="rId6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3" autoAdjust="0"/>
    <p:restoredTop sz="96240"/>
  </p:normalViewPr>
  <p:slideViewPr>
    <p:cSldViewPr snapToGrid="0" showGuides="1">
      <p:cViewPr varScale="1">
        <p:scale>
          <a:sx n="111" d="100"/>
          <a:sy n="111" d="100"/>
        </p:scale>
        <p:origin x="588" y="96"/>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dirty="0"/>
            <a:t>This study is to find out whether geographic locations have an impact on emotion towards robotic and digital pet companions, using machine learning models and hypothesis testing. </a:t>
          </a:r>
        </a:p>
        <a:p>
          <a:r>
            <a:rPr lang="en-US" dirty="0"/>
            <a:t>This investigation will show and assess different machine learning models for sentiment analysis on </a:t>
          </a:r>
          <a:r>
            <a:rPr lang="en-US" b="1" dirty="0"/>
            <a:t>labeled trained dataset </a:t>
          </a:r>
          <a:r>
            <a:rPr lang="en-US" dirty="0"/>
            <a:t>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a:t>
          </a:r>
          <a:r>
            <a:rPr lang="en-US" b="1" dirty="0"/>
            <a:t>unlabeled Twitter dataset </a:t>
          </a:r>
          <a:r>
            <a:rPr lang="en-US" dirty="0"/>
            <a:t>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AI, a digital companion, based on 119,831 reviews of </a:t>
          </a:r>
          <a:r>
            <a:rPr lang="en-US" baseline="0" dirty="0" err="1"/>
            <a:t>Replika</a:t>
          </a:r>
          <a:r>
            <a:rPr lang="en-US" baseline="0" dirty="0"/>
            <a:t> AI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study is to find out whether geographic locations have an impact on emotion towards robotic and digital pet companions, using machine learning models and hypothesis testing. </a:t>
          </a:r>
        </a:p>
        <a:p>
          <a:pPr marL="0" lvl="0" indent="0" algn="l" defTabSz="711200">
            <a:lnSpc>
              <a:spcPct val="90000"/>
            </a:lnSpc>
            <a:spcBef>
              <a:spcPct val="0"/>
            </a:spcBef>
            <a:spcAft>
              <a:spcPct val="35000"/>
            </a:spcAft>
            <a:buNone/>
          </a:pPr>
          <a:r>
            <a:rPr lang="en-US" sz="1600" kern="1200" dirty="0"/>
            <a:t>This investigation will show and assess different machine learning models for sentiment analysis on </a:t>
          </a:r>
          <a:r>
            <a:rPr lang="en-US" sz="1600" b="1" kern="1200" dirty="0"/>
            <a:t>labeled trained dataset </a:t>
          </a:r>
          <a:r>
            <a:rPr lang="en-US" sz="1600" kern="1200" dirty="0"/>
            <a:t>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a:t>
          </a:r>
          <a:r>
            <a:rPr lang="en-US" sz="1600" b="1" kern="1200" dirty="0"/>
            <a:t>unlabeled Twitter dataset </a:t>
          </a:r>
          <a:r>
            <a:rPr lang="en-US" sz="1600" kern="1200" dirty="0"/>
            <a:t>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AI, a digital companion, based on 119,831 reviews of </a:t>
          </a:r>
          <a:r>
            <a:rPr lang="en-US" sz="2100" kern="1200" baseline="0" dirty="0" err="1"/>
            <a:t>Replika</a:t>
          </a:r>
          <a:r>
            <a:rPr lang="en-US" sz="2100" kern="1200" baseline="0" dirty="0"/>
            <a:t> AI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6/1/2023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01/06/2023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01.06.2023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01.06.2023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Hypothesis Testing</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4410118"/>
          </a:xfrm>
          <a:prstGeom prst="rect">
            <a:avLst/>
          </a:prstGeom>
          <a:noFill/>
          <a:ln>
            <a:noFill/>
          </a:ln>
        </p:spPr>
        <p:txBody>
          <a:bodyPr wrap="square">
            <a:spAutoFit/>
          </a:bodyPr>
          <a:lstStyle/>
          <a:p>
            <a:pPr marL="215900" marR="215900" algn="just">
              <a:lnSpc>
                <a:spcPct val="150000"/>
              </a:lnSpc>
              <a:spcBef>
                <a:spcPts val="770"/>
              </a:spcBef>
              <a:spcAft>
                <a:spcPts val="0"/>
              </a:spcAft>
            </a:pPr>
            <a:r>
              <a:rPr lang="en-US" sz="1800" dirty="0">
                <a:effectLst/>
                <a:latin typeface="Arial" panose="020B0604020202020204" pitchFamily="34" charset="0"/>
                <a:ea typeface="Palatino Linotype" panose="02040502050505030304" pitchFamily="18" charset="0"/>
              </a:rPr>
              <a:t>Chi-square Hypothesis test used to determine whether there is a relationship between location and sentiment towards companion robots, and to determine whether there are significant differences in the distribution of sentiments between different regions.</a:t>
            </a:r>
          </a:p>
          <a:p>
            <a:pPr marL="215900" marR="215900" algn="just">
              <a:lnSpc>
                <a:spcPct val="150000"/>
              </a:lnSpc>
              <a:spcBef>
                <a:spcPts val="770"/>
              </a:spcBef>
              <a:spcAft>
                <a:spcPts val="0"/>
              </a:spcAft>
            </a:pPr>
            <a:endParaRPr lang="en-US" dirty="0">
              <a:latin typeface="Arial" panose="020B0604020202020204" pitchFamily="34" charset="0"/>
              <a:ea typeface="Arial MT"/>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INDEPENDENT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ID" sz="1800" dirty="0">
                <a:effectLst/>
                <a:latin typeface="Arial" panose="020B0604020202020204" pitchFamily="34" charset="0"/>
                <a:ea typeface="Times New Roman" panose="0202060305040502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Bef>
                <a:spcPts val="770"/>
              </a:spcBef>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t>Classification Report</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3850541"/>
          </a:xfrm>
          <a:prstGeom prst="rect">
            <a:avLst/>
          </a:prstGeom>
          <a:noFill/>
          <a:ln>
            <a:noFill/>
          </a:ln>
        </p:spPr>
        <p:txBody>
          <a:bodyPr wrap="square">
            <a:spAutoFit/>
          </a:bodyPr>
          <a:lstStyle/>
          <a:p>
            <a:pPr marR="215900" lvl="0">
              <a:lnSpc>
                <a:spcPct val="150000"/>
              </a:lnSpc>
              <a:spcBef>
                <a:spcPts val="770"/>
              </a:spcBef>
              <a:spcAft>
                <a:spcPts val="0"/>
              </a:spcAft>
            </a:pPr>
            <a:r>
              <a:rPr lang="en-US" b="1" dirty="0">
                <a:effectLst/>
                <a:latin typeface="Arial" panose="020B0604020202020204" pitchFamily="34" charset="0"/>
                <a:ea typeface="Palatino Linotype" panose="02040502050505030304" pitchFamily="18" charset="0"/>
              </a:rPr>
              <a:t>Classification report </a:t>
            </a:r>
            <a:r>
              <a:rPr lang="en-US" dirty="0">
                <a:effectLst/>
                <a:latin typeface="Arial" panose="020B0604020202020204" pitchFamily="34" charset="0"/>
                <a:ea typeface="Palatino Linotype" panose="02040502050505030304" pitchFamily="18" charset="0"/>
              </a:rPr>
              <a:t>provides a summary of the performance of the classification model on comparing the model's performance to other models or to understand where the model might be struggling.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a:t>
            </a:r>
            <a:r>
              <a:rPr lang="en-US" dirty="0" err="1">
                <a:effectLst/>
                <a:latin typeface="Arial" panose="020B0604020202020204" pitchFamily="34" charset="0"/>
                <a:ea typeface="Palatino Linotype" panose="02040502050505030304" pitchFamily="18" charset="0"/>
                <a:cs typeface="Palatino Linotype" panose="02040502050505030304" pitchFamily="18" charset="0"/>
              </a:rPr>
              <a:t>Burkov</a:t>
            </a:r>
            <a:r>
              <a:rPr lang="en-US" dirty="0">
                <a:effectLst/>
                <a:latin typeface="Arial" panose="020B0604020202020204" pitchFamily="34" charset="0"/>
                <a:ea typeface="Palatino Linotype" panose="02040502050505030304" pitchFamily="18" charset="0"/>
                <a:cs typeface="Palatino Linotype" panose="02040502050505030304" pitchFamily="18" charset="0"/>
              </a:rPr>
              <a:t>, A., 2019, p. 65)</a:t>
            </a:r>
          </a:p>
          <a:p>
            <a:pPr marL="215900" marR="215900" algn="just">
              <a:lnSpc>
                <a:spcPct val="150000"/>
              </a:lnSpc>
              <a:spcAft>
                <a:spcPts val="0"/>
              </a:spcAft>
            </a:pPr>
            <a:r>
              <a:rPr lang="en-US"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Accuracy shows the </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overall</a:t>
            </a:r>
            <a:r>
              <a:rPr lang="en-US" dirty="0">
                <a:effectLst/>
                <a:latin typeface="Arial" panose="020B0604020202020204" pitchFamily="34" charset="0"/>
                <a:ea typeface="Palatino Linotype" panose="02040502050505030304" pitchFamily="18" charset="0"/>
                <a:cs typeface="Palatino Linotype" panose="02040502050505030304" pitchFamily="18" charset="0"/>
              </a:rPr>
              <a:t> correctness of the model.</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Precision is metric that measures how often a</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predicted label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is correct</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Recall is metric that measures how often a</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true label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is</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correctly predicted.</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F1-score is the </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harmonic mean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of precision and recall.</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R="215900">
              <a:lnSpc>
                <a:spcPct val="150000"/>
              </a:lnSpc>
              <a:spcBef>
                <a:spcPts val="770"/>
              </a:spcBef>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28274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721" y="2039625"/>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99" y="1734723"/>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lang="en-ID" sz="140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4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a:t>
            </a:r>
            <a:b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428" y="3594800"/>
            <a:ext cx="6038952" cy="2918603"/>
          </a:xfrm>
          <a:prstGeom prst="rect">
            <a:avLst/>
          </a:prstGeom>
        </p:spPr>
      </p:pic>
    </p:spTree>
    <p:extLst>
      <p:ext uri="{BB962C8B-B14F-4D97-AF65-F5344CB8AC3E}">
        <p14:creationId xmlns:p14="http://schemas.microsoft.com/office/powerpoint/2010/main" val="309842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21</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Unlabeled Twitter data collection</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447028" y="1868074"/>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096000" y="4939686"/>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2158969"/>
            <a:ext cx="7469281" cy="2720654"/>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48906"/>
            <a:ext cx="11008851" cy="646331"/>
          </a:xfrm>
          <a:prstGeom prst="rect">
            <a:avLst/>
          </a:prstGeom>
          <a:noFill/>
          <a:ln>
            <a:noFill/>
          </a:ln>
        </p:spPr>
        <p:txBody>
          <a:bodyPr wrap="square">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uploaded and used to predict sentiment on unlabeled tweets dataset collected from various regions including America, Europe, Asia, Australia, and Africa.</a:t>
            </a:r>
            <a:endParaRPr lang="en-ID" dirty="0"/>
          </a:p>
        </p:txBody>
      </p:sp>
    </p:spTree>
    <p:extLst>
      <p:ext uri="{BB962C8B-B14F-4D97-AF65-F5344CB8AC3E}">
        <p14:creationId xmlns:p14="http://schemas.microsoft.com/office/powerpoint/2010/main" val="391347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7463751"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1268776558"/>
              </p:ext>
            </p:extLst>
          </p:nvPr>
        </p:nvGraphicFramePr>
        <p:xfrm>
          <a:off x="5221501" y="2011345"/>
          <a:ext cx="6484546" cy="1833863"/>
        </p:xfrm>
        <a:graphic>
          <a:graphicData uri="http://schemas.openxmlformats.org/drawingml/2006/table">
            <a:tbl>
              <a:tblPr firstRow="1" firstCol="1" bandRow="1">
                <a:tableStyleId>{5C22544A-7EE6-4342-B048-85BDC9FD1C3A}</a:tableStyleId>
              </a:tblPr>
              <a:tblGrid>
                <a:gridCol w="1217735">
                  <a:extLst>
                    <a:ext uri="{9D8B030D-6E8A-4147-A177-3AD203B41FA5}">
                      <a16:colId xmlns:a16="http://schemas.microsoft.com/office/drawing/2014/main" val="2263769868"/>
                    </a:ext>
                  </a:extLst>
                </a:gridCol>
                <a:gridCol w="787752">
                  <a:extLst>
                    <a:ext uri="{9D8B030D-6E8A-4147-A177-3AD203B41FA5}">
                      <a16:colId xmlns:a16="http://schemas.microsoft.com/office/drawing/2014/main" val="2938694647"/>
                    </a:ext>
                  </a:extLst>
                </a:gridCol>
                <a:gridCol w="919044">
                  <a:extLst>
                    <a:ext uri="{9D8B030D-6E8A-4147-A177-3AD203B41FA5}">
                      <a16:colId xmlns:a16="http://schemas.microsoft.com/office/drawing/2014/main" val="3215033832"/>
                    </a:ext>
                  </a:extLst>
                </a:gridCol>
                <a:gridCol w="843552">
                  <a:extLst>
                    <a:ext uri="{9D8B030D-6E8A-4147-A177-3AD203B41FA5}">
                      <a16:colId xmlns:a16="http://schemas.microsoft.com/office/drawing/2014/main" val="3284666360"/>
                    </a:ext>
                  </a:extLst>
                </a:gridCol>
                <a:gridCol w="705694">
                  <a:extLst>
                    <a:ext uri="{9D8B030D-6E8A-4147-A177-3AD203B41FA5}">
                      <a16:colId xmlns:a16="http://schemas.microsoft.com/office/drawing/2014/main" val="868578388"/>
                    </a:ext>
                  </a:extLst>
                </a:gridCol>
                <a:gridCol w="640049">
                  <a:extLst>
                    <a:ext uri="{9D8B030D-6E8A-4147-A177-3AD203B41FA5}">
                      <a16:colId xmlns:a16="http://schemas.microsoft.com/office/drawing/2014/main" val="2972777058"/>
                    </a:ext>
                  </a:extLst>
                </a:gridCol>
                <a:gridCol w="607226">
                  <a:extLst>
                    <a:ext uri="{9D8B030D-6E8A-4147-A177-3AD203B41FA5}">
                      <a16:colId xmlns:a16="http://schemas.microsoft.com/office/drawing/2014/main" val="4262767729"/>
                    </a:ext>
                  </a:extLst>
                </a:gridCol>
                <a:gridCol w="763494">
                  <a:extLst>
                    <a:ext uri="{9D8B030D-6E8A-4147-A177-3AD203B41FA5}">
                      <a16:colId xmlns:a16="http://schemas.microsoft.com/office/drawing/2014/main" val="527639070"/>
                    </a:ext>
                  </a:extLst>
                </a:gridCol>
              </a:tblGrid>
              <a:tr h="434264">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Fear</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100" dirty="0">
                          <a:solidFill>
                            <a:schemeClr val="tx1"/>
                          </a:solidFill>
                          <a:effectLst/>
                        </a:rPr>
                        <a:t>Row Total</a:t>
                      </a:r>
                      <a:endParaRPr lang="en-ID" sz="14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ct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America</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1060</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168</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377</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93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1808</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Europe</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413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136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704</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Australia</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49</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271415">
                <a:tc>
                  <a:txBody>
                    <a:bodyPr/>
                    <a:lstStyle/>
                    <a:p>
                      <a:pPr algn="ctr"/>
                      <a:r>
                        <a:rPr lang="en-ID" sz="10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Asia</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48</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95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335650">
                <a:tc>
                  <a:txBody>
                    <a:bodyPr/>
                    <a:lstStyle/>
                    <a:p>
                      <a:pPr algn="ctr"/>
                      <a:r>
                        <a:rPr lang="en-ID" sz="1000" dirty="0">
                          <a:solidFill>
                            <a:schemeClr val="tx1"/>
                          </a:solidFill>
                          <a:effectLst/>
                        </a:rPr>
                        <a:t>Column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1547</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248</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551</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141</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2656</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pic>
        <p:nvPicPr>
          <p:cNvPr id="9" name="Content Placeholder 8" descr="Chart, bubble chart&#10;&#10;Description automatically generated">
            <a:extLst>
              <a:ext uri="{FF2B5EF4-FFF2-40B4-BE49-F238E27FC236}">
                <a16:creationId xmlns:a16="http://schemas.microsoft.com/office/drawing/2014/main" id="{A80D1480-15E6-2246-138A-140CE8A7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678" y="1172055"/>
            <a:ext cx="6680934" cy="5561879"/>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spTree>
    <p:extLst>
      <p:ext uri="{BB962C8B-B14F-4D97-AF65-F5344CB8AC3E}">
        <p14:creationId xmlns:p14="http://schemas.microsoft.com/office/powerpoint/2010/main" val="3292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26</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522534811"/>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0.122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0.447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0.411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0.087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1.144</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0.001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0.003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0.382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0.367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0.343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1.553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0.659</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0.596</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0.065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0.481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0.372</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2.175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1.517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1.174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a:solidFill>
                            <a:schemeClr val="tx1"/>
                          </a:solidFill>
                          <a:effectLst/>
                        </a:rPr>
                        <a:t>0.464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4.007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0.498</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0.013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cap="none" spc="0" dirty="0">
                          <a:solidFill>
                            <a:schemeClr val="tx1"/>
                          </a:solidFill>
                          <a:effectLst/>
                        </a:rPr>
                        <a:t>7.673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1.595</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1.957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1.889</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4.440</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1.733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cap="none" spc="0" dirty="0">
                          <a:solidFill>
                            <a:schemeClr val="tx1"/>
                          </a:solidFill>
                          <a:effectLst/>
                        </a:rPr>
                        <a:t>0.931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cap="none" spc="0" dirty="0">
                          <a:solidFill>
                            <a:schemeClr val="tx2">
                              <a:lumMod val="50000"/>
                            </a:schemeClr>
                          </a:solidFill>
                          <a:effectLst/>
                        </a:rPr>
                        <a:t>12.546</a:t>
                      </a:r>
                      <a:endParaRPr lang="en-ID" sz="1600" b="1" cap="none" spc="0" dirty="0">
                        <a:solidFill>
                          <a:schemeClr val="tx2">
                            <a:lumMod val="5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12.546</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12.545792405044367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490462583"/>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35</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01.06.2023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01.06.2023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139090101"/>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604839"/>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a:solidFill>
            <a:srgbClr val="92D050"/>
          </a:solidFill>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01.06.2023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2.2   Terminology and Definitions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017933"/>
            <a:ext cx="9342867" cy="3234069"/>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31435"/>
          </a:xfrm>
          <a:prstGeom prst="rect">
            <a:avLst/>
          </a:prstGeom>
          <a:noFill/>
          <a:ln>
            <a:noFill/>
          </a:ln>
        </p:spPr>
        <p:txBody>
          <a:bodyPr wrap="square">
            <a:spAutoFit/>
          </a:bodyPr>
          <a:lstStyle/>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Sentiment analysis is the process of understanding what is written in the text, </a:t>
            </a:r>
            <a:r>
              <a:rPr lang="en-US" sz="1600" dirty="0">
                <a:latin typeface="Arial" panose="020B0604020202020204" pitchFamily="34" charset="0"/>
                <a:ea typeface="Palatino Linotype" panose="02040502050505030304" pitchFamily="18" charset="0"/>
                <a:cs typeface="Arial" panose="020B0604020202020204" pitchFamily="34" charset="0"/>
              </a:rPr>
              <a:t>which</a:t>
            </a:r>
            <a:r>
              <a:rPr lang="en-US" sz="1600" dirty="0">
                <a:effectLst/>
                <a:latin typeface="Arial" panose="020B0604020202020204" pitchFamily="34" charset="0"/>
                <a:ea typeface="Palatino Linotype" panose="02040502050505030304" pitchFamily="18" charset="0"/>
                <a:cs typeface="Arial" panose="020B0604020202020204" pitchFamily="34" charset="0"/>
              </a:rPr>
              <a:t> algorithms can be divided into:</a:t>
            </a:r>
          </a:p>
          <a:p>
            <a:pPr marL="558800" marR="215900" indent="-342900" algn="just">
              <a:lnSpc>
                <a:spcPct val="150000"/>
              </a:lnSpc>
              <a:spcBef>
                <a:spcPts val="765"/>
              </a:spcBef>
              <a:spcAft>
                <a:spcPts val="0"/>
              </a:spcAft>
              <a:buAutoNum type="arabicPeriod"/>
            </a:pPr>
            <a:r>
              <a:rPr lang="en-US" sz="1600" dirty="0">
                <a:effectLst/>
                <a:latin typeface="Arial" panose="020B0604020202020204" pitchFamily="34" charset="0"/>
                <a:ea typeface="Palatino Linotype" panose="02040502050505030304" pitchFamily="18" charset="0"/>
                <a:cs typeface="Arial" panose="020B0604020202020204" pitchFamily="34" charset="0"/>
              </a:rPr>
              <a:t>Machine Learning-based statistical models </a:t>
            </a:r>
            <a:r>
              <a:rPr lang="en-US" sz="1600" dirty="0">
                <a:latin typeface="Arial" panose="020B0604020202020204" pitchFamily="34" charset="0"/>
                <a:ea typeface="Palatino Linotype" panose="02040502050505030304" pitchFamily="18" charset="0"/>
                <a:cs typeface="Arial" panose="020B0604020202020204" pitchFamily="34" charset="0"/>
              </a:rPr>
              <a:t>(Example: </a:t>
            </a:r>
            <a:r>
              <a:rPr lang="en-US" sz="1600" dirty="0">
                <a:effectLst/>
                <a:latin typeface="Arial" panose="020B0604020202020204" pitchFamily="34" charset="0"/>
                <a:ea typeface="Palatino Linotype" panose="02040502050505030304" pitchFamily="18" charset="0"/>
              </a:rPr>
              <a:t>Naïve Bayes, Logistic Regression, SVM, Linear SVC).</a:t>
            </a:r>
            <a:endParaRPr lang="en-US" sz="1600" dirty="0">
              <a:latin typeface="Arial" panose="020B0604020202020204" pitchFamily="34" charset="0"/>
              <a:ea typeface="Palatino Linotype" panose="02040502050505030304" pitchFamily="18" charset="0"/>
              <a:cs typeface="Arial" panose="020B0604020202020204" pitchFamily="34" charset="0"/>
            </a:endParaRPr>
          </a:p>
          <a:p>
            <a:pPr marL="558800" marR="215900" indent="-342900" algn="just">
              <a:lnSpc>
                <a:spcPct val="150000"/>
              </a:lnSpc>
              <a:spcBef>
                <a:spcPts val="765"/>
              </a:spcBef>
              <a:spcAft>
                <a:spcPts val="0"/>
              </a:spcAft>
              <a:buAutoNum type="arabicPeriod"/>
            </a:pPr>
            <a:r>
              <a:rPr lang="en-US" sz="1600" dirty="0">
                <a:latin typeface="Arial" panose="020B0604020202020204" pitchFamily="34" charset="0"/>
                <a:ea typeface="Palatino Linotype" panose="02040502050505030304" pitchFamily="18" charset="0"/>
                <a:cs typeface="Arial" panose="020B0604020202020204" pitchFamily="34" charset="0"/>
              </a:rPr>
              <a:t>Lexicon Based method. (Example: VADER).</a:t>
            </a:r>
          </a:p>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3.   Machine learning deep-learning method. (BERT, GPT-3, Vicuna).</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endParaRPr lang="en-US" sz="1800" b="1" dirty="0">
              <a:effectLst/>
              <a:latin typeface="Arial" panose="020B0604020202020204" pitchFamily="34" charset="0"/>
              <a:ea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2.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555</TotalTime>
  <Words>3594</Words>
  <Application>Microsoft Office PowerPoint</Application>
  <PresentationFormat>Widescreen</PresentationFormat>
  <Paragraphs>459</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Source Serif Pro</vt:lpstr>
      <vt:lpstr>Source Sans Pro</vt:lpstr>
      <vt:lpstr>Palatino Linotype</vt:lpstr>
      <vt:lpstr>Arial</vt:lpstr>
      <vt:lpstr>Source Sans Pro Bold</vt:lpstr>
      <vt:lpstr>Calibri</vt:lpstr>
      <vt:lpstr>Wingdings</vt:lpstr>
      <vt:lpstr>Symbol</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2.2   Terminology and Definitions   </vt:lpstr>
      <vt:lpstr>Hypothesis Testing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   </vt:lpstr>
      <vt:lpstr>4.2. Performance EvaluatioN &amp; MODEL SELECTION</vt:lpstr>
      <vt:lpstr>4.2. Performance EvaluatioN &amp; MODEL SELECTION</vt:lpstr>
      <vt:lpstr>4.2. Performance EvaluatioN &amp; MODEL SELECTION</vt:lpstr>
      <vt:lpstr>4.3 Unlabeled Twitter data collection</vt:lpstr>
      <vt:lpstr>4.4  Sentiment Analysis on unlabeled Twitter data</vt:lpstr>
      <vt:lpstr>Linear SVC Sentiment Analysis Result </vt:lpstr>
      <vt:lpstr>BertForSequence Sentiment Analysis Result Comparison</vt:lpstr>
      <vt:lpstr>Vader Lexicon Sentiment Analysis Result </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243</cp:revision>
  <dcterms:created xsi:type="dcterms:W3CDTF">2021-05-18T13:01:34Z</dcterms:created>
  <dcterms:modified xsi:type="dcterms:W3CDTF">2023-06-01T16:49:17Z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